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ssina_zh\Desktop\&#1051;&#1080;&#1089;&#1090;%20Microsoft%20Office%20Excel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ssina_zh\Desktop\&#1051;&#1080;&#1089;&#1090;%20Microsoft%20Office%20Excel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ssina_zh\Desktop\&#1051;&#1080;&#1089;&#1090;%20Microsoft%20Office%20Excel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925925925925979E-2"/>
          <c:y val="6.349206349206353E-2"/>
          <c:w val="0.9490740740740754"/>
          <c:h val="0.6785810864551034"/>
        </c:manualLayout>
      </c:layout>
      <c:bar3DChart>
        <c:barDir val="col"/>
        <c:grouping val="stacked"/>
        <c:varyColors val="1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8AAE-4287-A8C4-C5F3A0F4CB62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AAE-4287-A8C4-C5F3A0F4CB62}"/>
              </c:ext>
            </c:extLst>
          </c:dPt>
          <c:dPt>
            <c:idx val="2"/>
            <c:invertIfNegative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8AAE-4287-A8C4-C5F3A0F4CB62}"/>
              </c:ext>
            </c:extLst>
          </c:dPt>
          <c:dLbls>
            <c:dLbl>
              <c:idx val="0"/>
              <c:layout>
                <c:manualLayout>
                  <c:x val="3.2171581769437005E-2"/>
                  <c:y val="-0.34632080080899058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AE-4287-A8C4-C5F3A0F4CB62}"/>
                </c:ext>
              </c:extLst>
            </c:dLbl>
            <c:dLbl>
              <c:idx val="1"/>
              <c:layout>
                <c:manualLayout>
                  <c:x val="7.2635912604719936E-3"/>
                  <c:y val="-0.28875919413120227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1">
                          <a:lumMod val="75000"/>
                        </a:schemeClr>
                      </a:solidFill>
                      <a:latin typeface="Cambria" pitchFamily="18" charset="0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AE-4287-A8C4-C5F3A0F4CB62}"/>
                </c:ext>
              </c:extLst>
            </c:dLbl>
            <c:dLbl>
              <c:idx val="2"/>
              <c:layout>
                <c:manualLayout>
                  <c:x val="3.2171581769437005E-2"/>
                  <c:y val="-0.36940836940836991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AE-4287-A8C4-C5F3A0F4CB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ysClr val="windowText" lastClr="000000"/>
                    </a:solidFill>
                    <a:latin typeface="Cambria" pitchFamily="18" charset="0"/>
                  </a:defRPr>
                </a:pPr>
                <a:endParaRPr lang="en-US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Лист1!$C$4:$C$6</c:f>
              <c:strCache>
                <c:ptCount val="3"/>
                <c:pt idx="0">
                  <c:v>Вирусы</c:v>
                </c:pt>
                <c:pt idx="1">
                  <c:v>Бактерии</c:v>
                </c:pt>
                <c:pt idx="2">
                  <c:v>Все микробы</c:v>
                </c:pt>
              </c:strCache>
            </c:strRef>
          </c:cat>
          <c:val>
            <c:numRef>
              <c:f>Лист1!$D$4:$D$6</c:f>
              <c:numCache>
                <c:formatCode>0.00%</c:formatCode>
                <c:ptCount val="3"/>
                <c:pt idx="0">
                  <c:v>0.34300000000000047</c:v>
                </c:pt>
                <c:pt idx="1">
                  <c:v>0.30300000000000032</c:v>
                </c:pt>
                <c:pt idx="2">
                  <c:v>0.35400000000000026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AE-4287-A8C4-C5F3A0F4C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465984"/>
        <c:axId val="109467520"/>
        <c:axId val="0"/>
      </c:bar3DChart>
      <c:catAx>
        <c:axId val="109465984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09467520"/>
        <c:crosses val="autoZero"/>
        <c:auto val="1"/>
        <c:lblAlgn val="ctr"/>
        <c:lblOffset val="100"/>
        <c:noMultiLvlLbl val="1"/>
      </c:catAx>
      <c:valAx>
        <c:axId val="109467520"/>
        <c:scaling>
          <c:orientation val="minMax"/>
        </c:scaling>
        <c:delete val="1"/>
        <c:axPos val="l"/>
        <c:numFmt formatCode="0.00%" sourceLinked="1"/>
        <c:majorTickMark val="cross"/>
        <c:minorTickMark val="cross"/>
        <c:tickLblPos val="nextTo"/>
        <c:crossAx val="109465984"/>
        <c:crosses val="autoZero"/>
        <c:crossBetween val="between"/>
      </c:valAx>
    </c:plotArea>
    <c:plotVisOnly val="1"/>
    <c:dispBlanksAs val="zero"/>
    <c:showDLblsOverMax val="1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0.20498906386701662"/>
          <c:y val="6.6364631173032998E-2"/>
          <c:w val="0.56779965004374455"/>
          <c:h val="0.78997659265498699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5134033672261741"/>
                  <c:y val="-0.2039707600701970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dirty="0">
                        <a:latin typeface="Cambria" pitchFamily="18" charset="0"/>
                      </a:rPr>
                      <a:t>Неверно 63,40%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661-419E-AB10-0CB7319EC451}"/>
                </c:ext>
              </c:extLst>
            </c:dLbl>
            <c:dLbl>
              <c:idx val="1"/>
              <c:layout>
                <c:manualLayout>
                  <c:x val="0.21662023016353726"/>
                  <c:y val="0.117520414114902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dirty="0">
                        <a:solidFill>
                          <a:schemeClr val="bg1"/>
                        </a:solidFill>
                        <a:latin typeface="Cambria" pitchFamily="18" charset="0"/>
                      </a:rPr>
                      <a:t>Верно 36,60%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661-419E-AB10-0CB7319EC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1">
                    <a:latin typeface="Cambria" pitchFamily="18" charset="0"/>
                  </a:defRPr>
                </a:pPr>
                <a:endParaRPr lang="en-US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Лист1!$C$10:$C$11</c:f>
              <c:strCache>
                <c:ptCount val="2"/>
                <c:pt idx="0">
                  <c:v>Верно</c:v>
                </c:pt>
                <c:pt idx="1">
                  <c:v>Неверно</c:v>
                </c:pt>
              </c:strCache>
            </c:strRef>
          </c:cat>
          <c:val>
            <c:numRef>
              <c:f>Лист1!$D$10:$D$11</c:f>
              <c:numCache>
                <c:formatCode>0.0%</c:formatCode>
                <c:ptCount val="2"/>
                <c:pt idx="0">
                  <c:v>0.71100000000000052</c:v>
                </c:pt>
                <c:pt idx="1">
                  <c:v>0.28900000000000026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61-419E-AB10-0CB7319EC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1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8.1119792187431261E-2"/>
          <c:y val="0.19337047509728716"/>
          <c:w val="0.78199077721740728"/>
          <c:h val="0.80662952490271289"/>
        </c:manualLayout>
      </c:layout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300" dirty="0">
                        <a:latin typeface="Cambria" pitchFamily="18" charset="0"/>
                      </a:rPr>
                      <a:t>Неверно </a:t>
                    </a:r>
                    <a:r>
                      <a:rPr lang="ru-RU" sz="1400" dirty="0">
                        <a:latin typeface="Cambria" pitchFamily="18" charset="0"/>
                      </a:rPr>
                      <a:t>71,1%</a:t>
                    </a:r>
                  </a:p>
                </c:rich>
              </c:tx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F46-401B-BEC4-698A2E82AFE1}"/>
                </c:ext>
              </c:extLst>
            </c:dLbl>
            <c:dLbl>
              <c:idx val="1"/>
              <c:layout>
                <c:manualLayout>
                  <c:x val="0.25056687849710102"/>
                  <c:y val="0.1829924905220186"/>
                </c:manualLayout>
              </c:layout>
              <c:tx>
                <c:rich>
                  <a:bodyPr/>
                  <a:lstStyle/>
                  <a:p>
                    <a:pPr marL="0" indent="0">
                      <a:defRPr sz="1400" b="1" i="0">
                        <a:latin typeface="Cambria" pitchFamily="18" charset="0"/>
                      </a:defRPr>
                    </a:pPr>
                    <a:r>
                      <a:rPr lang="ru-RU" sz="1400" dirty="0">
                        <a:solidFill>
                          <a:schemeClr val="bg1"/>
                        </a:solidFill>
                        <a:latin typeface="Cambria" pitchFamily="18" charset="0"/>
                      </a:rPr>
                      <a:t>Верно 28,9%</a:t>
                    </a:r>
                  </a:p>
                </c:rich>
              </c:tx>
              <c:spPr/>
              <c:showLegendKey val="1"/>
              <c:showVal val="1"/>
              <c:showCatName val="1"/>
              <c:showSerName val="1"/>
              <c:showPercent val="1"/>
              <c:showBubbleSize val="1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F46-401B-BEC4-698A2E82AF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latin typeface="Cambria" pitchFamily="18" charset="0"/>
                  </a:defRPr>
                </a:pPr>
                <a:endParaRPr lang="en-US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Лист1!$C$10:$C$11</c:f>
              <c:strCache>
                <c:ptCount val="2"/>
                <c:pt idx="0">
                  <c:v>Верно</c:v>
                </c:pt>
                <c:pt idx="1">
                  <c:v>Неверно</c:v>
                </c:pt>
              </c:strCache>
            </c:strRef>
          </c:cat>
          <c:val>
            <c:numRef>
              <c:f>Лист1!$D$10:$D$11</c:f>
              <c:numCache>
                <c:formatCode>0.0%</c:formatCode>
                <c:ptCount val="2"/>
                <c:pt idx="0">
                  <c:v>0.71100000000000052</c:v>
                </c:pt>
                <c:pt idx="1">
                  <c:v>0.28900000000000026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46-401B-BEC4-698A2E82A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1"/>
  </c:chart>
  <c:externalData r:id="rId1">
    <c:autoUpdate val="1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AC74C-DAF5-4D21-8D3A-107DDA9D2541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9D6E2-86A9-4AD1-AC75-392D18BF3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5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9D6E2-86A9-4AD1-AC75-392D18BF32C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077A-79FF-40F3-AA08-ABFD910AE618}" type="datetime1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ЦРИЛС, www.druginfo.kz. 8 800 080 88 87. druginfo-kz@mail.ru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41AF-C528-45CC-BCDF-D979A20572BD}" type="datetime1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ЦРИЛС, www.druginfo.kz. 8 800 080 88 87. druginfo-kz@mail.ru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7AE7-39D5-458D-8A52-D959B8A5FB53}" type="datetime1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ЦРИЛС, www.druginfo.kz. 8 800 080 88 87. druginfo-kz@mail.ru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D863-790B-4903-B674-4D24A246A854}" type="datetime1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ЦРИЛС, www.druginfo.kz. 8 800 080 88 87. druginfo-kz@mail.ru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D8F-DBB0-4EB3-AA30-F06D50DC5DF6}" type="datetime1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ЦРИЛС, www.druginfo.kz. 8 800 080 88 87. druginfo-kz@mail.ru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F8E7-3560-4B18-BFF2-56F3B138D296}" type="datetime1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ЦРИЛС, www.druginfo.kz. 8 800 080 88 87. druginfo-kz@mail.ru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D000-0EC7-4687-A5F7-A9603E841AEB}" type="datetime1">
              <a:rPr lang="ru-RU" smtClean="0"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ЦРИЛС, www.druginfo.kz. 8 800 080 88 87. druginfo-kz@mail.ru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3216-6226-4292-B420-0D00F9D01F05}" type="datetime1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ЦРИЛС, www.druginfo.kz. 8 800 080 88 87. druginfo-kz@mail.ru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CD7F-A0F8-4D86-8035-343845A68ED7}" type="datetime1">
              <a:rPr lang="ru-RU" smtClean="0"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ЦРИЛС, www.druginfo.kz. 8 800 080 88 87. druginfo-kz@mail.ru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74E1-6D05-417E-8D95-BA68782D3E1F}" type="datetime1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ЦРИЛС, www.druginfo.kz. 8 800 080 88 87. druginfo-kz@mail.ru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18D0-CDB6-4835-964D-1CC545AFC7EC}" type="datetime1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ЦРИЛС, www.druginfo.kz. 8 800 080 88 87. druginfo-kz@mail.ru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AEC85-52A5-4669-93AD-DE79944A0818}" type="datetime1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ЦРИЛС, www.druginfo.kz. 8 800 080 88 87. druginfo-kz@mail.ru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9144000" cy="5143536"/>
          </a:xfrm>
        </p:spPr>
        <p:txBody>
          <a:bodyPr>
            <a:normAutofit fontScale="92500"/>
          </a:bodyPr>
          <a:lstStyle/>
          <a:p>
            <a:r>
              <a:rPr lang="ru-RU" sz="58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Антибиотики – используйте осторожно!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400" b="1" i="1" dirty="0">
                <a:solidFill>
                  <a:schemeClr val="tx1"/>
                </a:solidFill>
                <a:latin typeface="Cambria" pitchFamily="18" charset="0"/>
              </a:rPr>
              <a:t>Астана 20</a:t>
            </a:r>
            <a:r>
              <a:rPr lang="en-US" sz="2400" b="1" i="1" dirty="0">
                <a:solidFill>
                  <a:schemeClr val="tx1"/>
                </a:solidFill>
                <a:latin typeface="Cambria" pitchFamily="18" charset="0"/>
              </a:rPr>
              <a:t>25</a:t>
            </a:r>
            <a:endParaRPr lang="ru-RU" sz="24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316253"/>
            <a:ext cx="321470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Google Shape;421;p21">
            <a:extLst>
              <a:ext uri="{FF2B5EF4-FFF2-40B4-BE49-F238E27FC236}">
                <a16:creationId xmlns:a16="http://schemas.microsoft.com/office/drawing/2014/main" id="{98D4E2E5-7696-FD08-318A-3175F8FC66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684" y="194755"/>
            <a:ext cx="2665905" cy="785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0091" y="4357694"/>
            <a:ext cx="344390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39"/>
            <a:ext cx="9592590" cy="2975515"/>
          </a:xfrm>
        </p:spPr>
        <p:txBody>
          <a:bodyPr>
            <a:normAutofit fontScale="90000"/>
          </a:bodyPr>
          <a:lstStyle/>
          <a:p>
            <a:pPr lvl="0" algn="l">
              <a:buFont typeface="Arial" pitchFamily="34" charset="0"/>
              <a:buChar char="•"/>
            </a:pPr>
            <a:br>
              <a:rPr lang="ru-RU" sz="2200" b="1" i="1" dirty="0">
                <a:latin typeface="+mn-lt"/>
              </a:rPr>
            </a:br>
            <a:br>
              <a:rPr lang="ru-RU" sz="2200" b="1" i="1" dirty="0">
                <a:latin typeface="+mn-lt"/>
              </a:rPr>
            </a:br>
            <a:br>
              <a:rPr lang="ru-RU" sz="2200" b="1" i="1" dirty="0">
                <a:latin typeface="+mn-lt"/>
              </a:rPr>
            </a:br>
            <a:br>
              <a:rPr lang="ru-RU" sz="2200" b="1" i="1" dirty="0">
                <a:latin typeface="+mn-lt"/>
              </a:rPr>
            </a:br>
            <a:r>
              <a:rPr lang="ru-RU" sz="2200" b="1" i="1" dirty="0">
                <a:latin typeface="+mn-lt"/>
              </a:rPr>
              <a:t>                         </a:t>
            </a:r>
            <a:r>
              <a:rPr lang="en-US" sz="2200" b="1" i="1" dirty="0">
                <a:latin typeface="+mn-lt"/>
              </a:rPr>
              <a:t>                        </a:t>
            </a:r>
            <a:r>
              <a:rPr lang="ru-RU" sz="3100" b="1" i="1" dirty="0">
                <a:latin typeface="Cambria" pitchFamily="18" charset="0"/>
              </a:rPr>
              <a:t>Вопрос №5</a:t>
            </a:r>
            <a:br>
              <a:rPr lang="ru-RU" sz="2200" b="1" i="1" dirty="0">
                <a:latin typeface="Cambria" pitchFamily="18" charset="0"/>
              </a:rPr>
            </a:br>
            <a:br>
              <a:rPr lang="ru-RU" sz="2200" b="1" i="1" dirty="0">
                <a:latin typeface="Cambria" pitchFamily="18" charset="0"/>
              </a:rPr>
            </a:br>
            <a:r>
              <a:rPr lang="ru-RU" sz="2200" b="1" i="1" dirty="0">
                <a:latin typeface="Cambria" pitchFamily="18" charset="0"/>
              </a:rPr>
              <a:t>Устойчивость к антибиотикам уже </a:t>
            </a:r>
            <a:br>
              <a:rPr lang="ru-RU" sz="2200" b="1" i="1" dirty="0">
                <a:latin typeface="Cambria" pitchFamily="18" charset="0"/>
              </a:rPr>
            </a:br>
            <a:r>
              <a:rPr lang="ru-RU" sz="2200" b="1" i="1" dirty="0">
                <a:latin typeface="Cambria" pitchFamily="18" charset="0"/>
              </a:rPr>
              <a:t>вышла из-под контроля и только усиливается. </a:t>
            </a:r>
            <a:br>
              <a:rPr lang="ru-RU" sz="2200" b="1" i="1" dirty="0">
                <a:latin typeface="Cambria" pitchFamily="18" charset="0"/>
              </a:rPr>
            </a:br>
            <a:r>
              <a:rPr lang="ru-RU" sz="2200" b="1" i="1" dirty="0">
                <a:latin typeface="Cambria" pitchFamily="18" charset="0"/>
              </a:rPr>
              <a:t>Я не могу ничего с этим поделать</a:t>
            </a:r>
            <a:br>
              <a:rPr lang="ru-RU" sz="2200" b="1" i="1" dirty="0">
                <a:latin typeface="Cambria" pitchFamily="18" charset="0"/>
              </a:rPr>
            </a:br>
            <a:r>
              <a:rPr lang="ru-RU" sz="2200" b="1" i="1" dirty="0">
                <a:latin typeface="Cambria" pitchFamily="18" charset="0"/>
              </a:rPr>
              <a:t>Верно</a:t>
            </a:r>
            <a:br>
              <a:rPr lang="ru-RU" sz="2200" b="1" i="1" dirty="0">
                <a:latin typeface="Cambria" pitchFamily="18" charset="0"/>
              </a:rPr>
            </a:b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Неверно</a:t>
            </a:r>
            <a:br>
              <a:rPr lang="ru-RU" sz="22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br>
              <a:rPr lang="ru-RU" sz="2200" b="1" i="1" dirty="0">
                <a:latin typeface="Cambria" pitchFamily="18" charset="0"/>
              </a:rPr>
            </a:br>
            <a:br>
              <a:rPr lang="ru-RU" dirty="0">
                <a:latin typeface="Cambria" pitchFamily="18" charset="0"/>
              </a:rPr>
            </a:br>
            <a:endParaRPr lang="ru-RU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14554"/>
            <a:ext cx="9144000" cy="35004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200" i="1" dirty="0"/>
          </a:p>
          <a:p>
            <a:pPr>
              <a:buNone/>
            </a:pPr>
            <a:endParaRPr lang="ru-RU" sz="2000" b="1" i="1" dirty="0"/>
          </a:p>
          <a:p>
            <a:pPr>
              <a:buNone/>
            </a:pPr>
            <a:r>
              <a:rPr lang="ru-RU" sz="2800" b="1" i="1" dirty="0">
                <a:latin typeface="Cambria" pitchFamily="18" charset="0"/>
              </a:rPr>
              <a:t>Вопрос №6</a:t>
            </a:r>
          </a:p>
          <a:p>
            <a:pPr>
              <a:buNone/>
            </a:pPr>
            <a:r>
              <a:rPr lang="ru-RU" sz="2000" b="1" i="1" dirty="0">
                <a:latin typeface="Cambria" pitchFamily="18" charset="0"/>
              </a:rPr>
              <a:t>Я могу помочь преодолеть устойчивость к антибиотикам, если я:</a:t>
            </a:r>
          </a:p>
          <a:p>
            <a:pPr lvl="0"/>
            <a:r>
              <a:rPr lang="ru-RU" sz="2000" i="1" dirty="0">
                <a:latin typeface="Cambria" pitchFamily="18" charset="0"/>
              </a:rPr>
              <a:t>Не буду прекращать принимать антибиотики, когда стану чувствовать   себя лучше                         </a:t>
            </a:r>
            <a:r>
              <a:rPr lang="ru-RU" sz="2000" b="1" i="1" dirty="0">
                <a:solidFill>
                  <a:srgbClr val="FF0000"/>
                </a:solidFill>
                <a:latin typeface="Cambria" pitchFamily="18" charset="0"/>
              </a:rPr>
              <a:t>17,7%</a:t>
            </a:r>
          </a:p>
          <a:p>
            <a:pPr lvl="0"/>
            <a:r>
              <a:rPr lang="ru-RU" sz="2000" i="1" dirty="0">
                <a:latin typeface="Cambria" pitchFamily="18" charset="0"/>
              </a:rPr>
              <a:t>Не буду принимать антибиотики, как только </a:t>
            </a:r>
            <a:r>
              <a:rPr lang="ru-RU" sz="2000" b="1" i="1" dirty="0">
                <a:solidFill>
                  <a:srgbClr val="FF0000"/>
                </a:solidFill>
                <a:latin typeface="Cambria" pitchFamily="18" charset="0"/>
              </a:rPr>
              <a:t>39,4%</a:t>
            </a:r>
            <a:endParaRPr lang="ru-RU" sz="2000" i="1" dirty="0">
              <a:solidFill>
                <a:srgbClr val="FF0000"/>
              </a:solidFill>
              <a:latin typeface="Cambria" pitchFamily="18" charset="0"/>
            </a:endParaRPr>
          </a:p>
          <a:p>
            <a:pPr lvl="0">
              <a:buNone/>
            </a:pPr>
            <a:r>
              <a:rPr lang="ru-RU" sz="2000" i="1" dirty="0">
                <a:latin typeface="Cambria" pitchFamily="18" charset="0"/>
              </a:rPr>
              <a:t>заболею, либо купив их в аптеке, либо по совету друзей</a:t>
            </a:r>
            <a:endParaRPr lang="ru-RU" sz="2000" b="1" i="1" dirty="0">
              <a:solidFill>
                <a:schemeClr val="accent3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 lvl="0"/>
            <a:r>
              <a:rPr lang="ru-RU" sz="2000" i="1" dirty="0">
                <a:solidFill>
                  <a:srgbClr val="FF0000"/>
                </a:solidFill>
                <a:latin typeface="Cambria" pitchFamily="18" charset="0"/>
              </a:rPr>
              <a:t>Буду соблюдать сроки вакцинации       </a:t>
            </a:r>
            <a:r>
              <a:rPr lang="ru-RU" sz="2000" b="1" i="1" dirty="0">
                <a:solidFill>
                  <a:srgbClr val="FF0000"/>
                </a:solidFill>
                <a:latin typeface="Cambria" pitchFamily="18" charset="0"/>
              </a:rPr>
              <a:t>42,9%</a:t>
            </a:r>
          </a:p>
          <a:p>
            <a:endParaRPr lang="ru-RU" i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643570" y="-642966"/>
          <a:ext cx="4000528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B0CD9CE6-E883-4A68-922F-05D251850979}" type="datetime1">
              <a:rPr lang="ru-RU" smtClean="0"/>
              <a:t>16.04.2025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2CC52F-9B28-F9F6-F2B0-35D0687A3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65" y="125208"/>
            <a:ext cx="2133785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0"/>
            <a:ext cx="7167538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Что выяснилось 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8929718" cy="31861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i="1" dirty="0">
                <a:latin typeface="Cambria" pitchFamily="18" charset="0"/>
              </a:rPr>
              <a:t>Пациенты слабо разбираются в правилах применения антибиотиков;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>
                <a:latin typeface="Cambria" pitchFamily="18" charset="0"/>
              </a:rPr>
              <a:t>Необходимо проведение  масштабной разъяснительной работы среди населения, с целью привития правильных навыков применения антибиотиков;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>
                <a:latin typeface="Cambria" pitchFamily="18" charset="0"/>
              </a:rPr>
              <a:t>Присутствует понимание солидарной ответственности населения за распространение антибиотикорезистентности                    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3929066"/>
            <a:ext cx="642942" cy="65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9518" y="2000240"/>
            <a:ext cx="568102" cy="55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B0D636F1-3DE4-4425-9681-1737F909D132}" type="datetime1">
              <a:rPr lang="ru-RU" smtClean="0"/>
              <a:t>16.04.2025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F88987-C2E5-D252-1695-EFF6A21F6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15680"/>
            <a:ext cx="2133785" cy="9273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24" y="4214818"/>
            <a:ext cx="33337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   </a:t>
            </a:r>
            <a:r>
              <a:rPr lang="ru-RU" sz="31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Что может сделать каждый из нас?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50072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i="1" dirty="0">
                <a:latin typeface="Cambria" pitchFamily="18" charset="0"/>
              </a:rPr>
              <a:t>Не использовать антибиотики в режиме самолечения, без назначения врача;</a:t>
            </a:r>
            <a:endParaRPr lang="ru-RU" dirty="0">
              <a:latin typeface="Cambr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i="1" dirty="0">
                <a:latin typeface="Cambria" pitchFamily="18" charset="0"/>
              </a:rPr>
              <a:t>Не принимать антибиотики для лечения вирусных инфекций;</a:t>
            </a:r>
            <a:endParaRPr lang="ru-RU" dirty="0">
              <a:latin typeface="Cambr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i="1" dirty="0">
                <a:latin typeface="Cambria" pitchFamily="18" charset="0"/>
              </a:rPr>
              <a:t>Не принимать антибиотики «для профилактики», «чтобы ничего не случилось», «для подстраховки»;</a:t>
            </a:r>
            <a:endParaRPr lang="ru-RU" dirty="0">
              <a:latin typeface="Cambr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i="1" dirty="0">
                <a:latin typeface="Cambria" pitchFamily="18" charset="0"/>
              </a:rPr>
              <a:t>Не бросать пить антибиотик при первых признаках улучшения, а полностью оканчивать курс лечения, прописанный врачом;</a:t>
            </a:r>
            <a:endParaRPr lang="ru-RU" dirty="0">
              <a:latin typeface="Cambr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i="1" dirty="0">
                <a:latin typeface="Cambria" pitchFamily="18" charset="0"/>
              </a:rPr>
              <a:t>Не менять дозировку антибиотика, прописанную врачом;</a:t>
            </a:r>
            <a:endParaRPr lang="ru-RU" dirty="0">
              <a:latin typeface="Cambr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i="1" dirty="0">
                <a:latin typeface="Cambria" pitchFamily="18" charset="0"/>
              </a:rPr>
              <a:t>Если курс лечения окончен, а антибиотик остался, не стоит допивать остатки «потому что дорогой и жалко выкидывать»;</a:t>
            </a:r>
            <a:endParaRPr lang="ru-RU" dirty="0">
              <a:latin typeface="Cambr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i="1" dirty="0">
                <a:latin typeface="Cambria" pitchFamily="18" charset="0"/>
              </a:rPr>
              <a:t>Не передавайте антибиотик, прописанный вам, другим людям;</a:t>
            </a:r>
            <a:endParaRPr lang="ru-RU" dirty="0">
              <a:latin typeface="Cambr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i="1" dirty="0">
                <a:latin typeface="Cambria" pitchFamily="18" charset="0"/>
              </a:rPr>
              <a:t>Если доктор не назначил вам антибиотик, </a:t>
            </a:r>
          </a:p>
          <a:p>
            <a:pPr lvl="0">
              <a:buNone/>
            </a:pPr>
            <a:r>
              <a:rPr lang="ru-RU" i="1" dirty="0">
                <a:latin typeface="Cambria" pitchFamily="18" charset="0"/>
              </a:rPr>
              <a:t>это не значит, что ему жалко – это значит, </a:t>
            </a:r>
          </a:p>
          <a:p>
            <a:pPr lvl="0">
              <a:buNone/>
            </a:pPr>
            <a:r>
              <a:rPr lang="ru-RU" i="1" dirty="0">
                <a:latin typeface="Cambria" pitchFamily="18" charset="0"/>
              </a:rPr>
              <a:t>что он вам не показан. </a:t>
            </a:r>
          </a:p>
          <a:p>
            <a:pPr lvl="0">
              <a:buNone/>
            </a:pPr>
            <a:r>
              <a:rPr lang="ru-RU" i="1" dirty="0">
                <a:latin typeface="Cambria" pitchFamily="18" charset="0"/>
              </a:rPr>
              <a:t>Не стоит упрашивать его, жаловаться и </a:t>
            </a:r>
          </a:p>
          <a:p>
            <a:pPr lvl="0">
              <a:buNone/>
            </a:pPr>
            <a:r>
              <a:rPr lang="ru-RU" i="1" dirty="0">
                <a:latin typeface="Cambria" pitchFamily="18" charset="0"/>
              </a:rPr>
              <a:t>бежать к другим докторам.</a:t>
            </a:r>
            <a:endParaRPr lang="ru-RU" dirty="0">
              <a:latin typeface="Cambria" pitchFamily="18" charset="0"/>
            </a:endParaRP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998DFE2F-DDDF-45BF-86D7-B8CF8FACA1DB}" type="datetime1">
              <a:rPr lang="ru-RU" smtClean="0"/>
              <a:t>16.04.2025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34783-8F67-B547-E5D6-8AC1E6C78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0507"/>
            <a:ext cx="2133785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907" y="1124744"/>
            <a:ext cx="914400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		        </a:t>
            </a:r>
            <a:r>
              <a:rPr lang="ru-RU" sz="2400" i="1" dirty="0">
                <a:latin typeface="Cambria" pitchFamily="18" charset="0"/>
              </a:rPr>
              <a:t>Человек может </a:t>
            </a:r>
          </a:p>
          <a:p>
            <a:pPr>
              <a:buNone/>
            </a:pPr>
            <a:r>
              <a:rPr lang="ru-RU" sz="2400" i="1" dirty="0">
                <a:latin typeface="Cambria" pitchFamily="18" charset="0"/>
              </a:rPr>
              <a:t>помочь в противодействии </a:t>
            </a:r>
          </a:p>
          <a:p>
            <a:pPr>
              <a:buNone/>
            </a:pPr>
            <a:r>
              <a:rPr lang="ru-RU" sz="2400" i="1" dirty="0">
                <a:latin typeface="Cambria" pitchFamily="18" charset="0"/>
              </a:rPr>
              <a:t>развитию устойчивости </a:t>
            </a:r>
          </a:p>
          <a:p>
            <a:pPr>
              <a:buNone/>
            </a:pPr>
            <a:r>
              <a:rPr lang="ru-RU" sz="2400" i="1" dirty="0">
                <a:latin typeface="Cambria" pitchFamily="18" charset="0"/>
              </a:rPr>
              <a:t>посредством </a:t>
            </a:r>
          </a:p>
          <a:p>
            <a:pPr>
              <a:buNone/>
            </a:pPr>
            <a:r>
              <a:rPr lang="ru-RU" sz="2400" i="1" dirty="0">
                <a:latin typeface="Cambria" pitchFamily="18" charset="0"/>
              </a:rPr>
              <a:t>использования антибиотиков</a:t>
            </a:r>
          </a:p>
          <a:p>
            <a:pPr>
              <a:buNone/>
            </a:pP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b="1" i="1" u="sng" dirty="0">
                <a:latin typeface="Cambria" pitchFamily="18" charset="0"/>
              </a:rPr>
              <a:t>только </a:t>
            </a:r>
            <a:r>
              <a:rPr lang="ru-RU" sz="2400" i="1" dirty="0">
                <a:latin typeface="Cambria" pitchFamily="18" charset="0"/>
              </a:rPr>
              <a:t>в том случае, когда они</a:t>
            </a:r>
          </a:p>
          <a:p>
            <a:pPr>
              <a:buNone/>
            </a:pP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b="1" i="1" u="sng" dirty="0">
                <a:latin typeface="Cambria" pitchFamily="18" charset="0"/>
              </a:rPr>
              <a:t>назначаются врачом</a:t>
            </a:r>
            <a:r>
              <a:rPr lang="ru-RU" sz="2600" dirty="0"/>
              <a:t>.</a:t>
            </a:r>
          </a:p>
          <a:p>
            <a:pPr>
              <a:buNone/>
            </a:pPr>
            <a:r>
              <a:rPr lang="ru-RU" sz="2600" dirty="0"/>
              <a:t>		</a:t>
            </a:r>
          </a:p>
          <a:p>
            <a:pPr algn="ctr">
              <a:buNone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Помните, откуда произошло название -  «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anti bios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» - </a:t>
            </a:r>
            <a:r>
              <a:rPr lang="ru-RU" sz="3600" b="1" i="1" dirty="0">
                <a:latin typeface="Cambria" pitchFamily="18" charset="0"/>
              </a:rPr>
              <a:t>против жизни!</a:t>
            </a:r>
            <a:endParaRPr lang="ru-RU" sz="3600" dirty="0"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020" y="448391"/>
            <a:ext cx="4510769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34C806AE-19E4-4E42-80E5-1EB72C9B1403}" type="datetime1">
              <a:rPr lang="ru-RU" smtClean="0"/>
              <a:t>16.04.2025</a:t>
            </a:fld>
            <a:endParaRPr lang="ru-RU" dirty="0"/>
          </a:p>
        </p:txBody>
      </p:sp>
      <p:pic>
        <p:nvPicPr>
          <p:cNvPr id="2" name="Google Shape;421;p21">
            <a:extLst>
              <a:ext uri="{FF2B5EF4-FFF2-40B4-BE49-F238E27FC236}">
                <a16:creationId xmlns:a16="http://schemas.microsoft.com/office/drawing/2014/main" id="{5F8ECB18-BA97-7797-2AF1-B8EFDB864A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3" y="246605"/>
            <a:ext cx="2133599" cy="76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916832"/>
            <a:ext cx="7272808" cy="1512168"/>
          </a:xfrm>
        </p:spPr>
        <p:txBody>
          <a:bodyPr>
            <a:normAutofit fontScale="5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Тындағаңызға рахмет</a:t>
            </a:r>
            <a:r>
              <a:rPr lang="ru-RU" sz="4000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!</a:t>
            </a:r>
            <a:endParaRPr lang="en-US" sz="4000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4000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Спасибо за внимание!</a:t>
            </a:r>
            <a:endParaRPr lang="en-US" sz="4000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4000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Thank you for attention!</a:t>
            </a:r>
          </a:p>
          <a:p>
            <a:pPr>
              <a:buNone/>
            </a:pPr>
            <a:endParaRPr lang="ru-RU" dirty="0">
              <a:latin typeface="Cambria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062FA3F5-C92A-4FDD-88E1-CB54F9C5F044}" type="datetime1">
              <a:rPr lang="ru-RU" smtClean="0"/>
              <a:t>16.04.2025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FC156B-FC12-68AF-CCD3-CC36D11F1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1465"/>
            <a:ext cx="2133785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91870"/>
            <a:ext cx="7983263" cy="579855"/>
          </a:xfrm>
        </p:spPr>
        <p:txBody>
          <a:bodyPr>
            <a:normAutofit fontScale="90000"/>
          </a:bodyPr>
          <a:lstStyle/>
          <a:p>
            <a:pPr marL="1436688" algn="l"/>
            <a:br>
              <a:rPr lang="ru-RU" sz="1600" b="1" i="1" dirty="0"/>
            </a:br>
            <a:r>
              <a:rPr lang="ru-RU" sz="1600" b="1" i="1" dirty="0"/>
              <a:t> </a:t>
            </a:r>
            <a:br>
              <a:rPr lang="ru-RU" sz="1600" b="1" i="1" dirty="0"/>
            </a:br>
            <a:r>
              <a:rPr lang="ru-RU" sz="1600" b="1" i="1" dirty="0"/>
              <a:t>	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«Если мы не будем решать эту проблему,  то через 20 лет мы вернемся в  19 век,  когда после самых обычных операций  пациенты будут умирать от обычных инфекций»  </a:t>
            </a:r>
            <a:b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                                Главный медицинский офицер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Великобритании, профессор Салли Дэвис </a:t>
            </a:r>
            <a:br>
              <a:rPr lang="ru-RU" sz="2000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Cambria" pitchFamily="18" charset="0"/>
              </a:rPr>
              <a:t> </a:t>
            </a:r>
            <a:br>
              <a:rPr lang="ru-RU" sz="2000" dirty="0">
                <a:solidFill>
                  <a:srgbClr val="C00000"/>
                </a:solidFill>
                <a:latin typeface="Cambria" pitchFamily="18" charset="0"/>
              </a:rPr>
            </a:br>
            <a:endParaRPr lang="ru-RU" sz="20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9828" y="2100862"/>
            <a:ext cx="8429684" cy="414540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История антибиотиков 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насчитывает  чуть более 70 лет, 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начало этой истории положил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Сэр </a:t>
            </a:r>
            <a:r>
              <a:rPr lang="ru-RU" sz="2000" b="1" i="1" dirty="0" err="1">
                <a:solidFill>
                  <a:schemeClr val="tx1"/>
                </a:solidFill>
                <a:latin typeface="Cambria" pitchFamily="18" charset="0"/>
              </a:rPr>
              <a:t>Алекса́ндр</a:t>
            </a:r>
            <a:r>
              <a:rPr lang="ru-RU" sz="2000" b="1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Cambria" pitchFamily="18" charset="0"/>
              </a:rPr>
              <a:t>Фле́минг</a:t>
            </a:r>
            <a:r>
              <a:rPr lang="ru-RU" sz="2000" b="1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— 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британский бактериолог ,  который 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выделил  </a:t>
            </a:r>
            <a:r>
              <a:rPr lang="ru-RU" sz="2000" b="1" i="1" dirty="0">
                <a:solidFill>
                  <a:schemeClr val="tx1"/>
                </a:solidFill>
                <a:latin typeface="Cambria" pitchFamily="18" charset="0"/>
              </a:rPr>
              <a:t>Пенициллин 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из плесени. 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“</a:t>
            </a:r>
            <a:r>
              <a:rPr lang="ru-RU" sz="2000" b="1" i="1" dirty="0">
                <a:solidFill>
                  <a:schemeClr val="tx1"/>
                </a:solidFill>
                <a:latin typeface="Cambria" pitchFamily="18" charset="0"/>
              </a:rPr>
              <a:t>антибиотик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” 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антибиос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, 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переводится с древне греческого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(“анти” – </a:t>
            </a:r>
            <a:r>
              <a:rPr lang="ru-RU" sz="2000" b="1" i="1" dirty="0">
                <a:solidFill>
                  <a:schemeClr val="tx1"/>
                </a:solidFill>
                <a:latin typeface="Cambria" pitchFamily="18" charset="0"/>
              </a:rPr>
              <a:t>против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, “</a:t>
            </a:r>
            <a:r>
              <a:rPr lang="ru-RU" sz="2000" i="1" dirty="0" err="1">
                <a:solidFill>
                  <a:schemeClr val="tx1"/>
                </a:solidFill>
                <a:latin typeface="Cambria" pitchFamily="18" charset="0"/>
              </a:rPr>
              <a:t>биос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” – </a:t>
            </a:r>
            <a:r>
              <a:rPr lang="ru-RU" sz="2000" b="1" i="1" dirty="0">
                <a:solidFill>
                  <a:schemeClr val="tx1"/>
                </a:solidFill>
                <a:latin typeface="Cambria" pitchFamily="18" charset="0"/>
              </a:rPr>
              <a:t>жизнь</a:t>
            </a:r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). 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Антибиотики – величайшее </a:t>
            </a:r>
            <a:endParaRPr lang="en-US" sz="2000" i="1" dirty="0">
              <a:solidFill>
                <a:schemeClr val="tx1"/>
              </a:solidFill>
              <a:latin typeface="Cambria" pitchFamily="18" charset="0"/>
            </a:endParaRPr>
          </a:p>
          <a:p>
            <a:pPr algn="l"/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достижение человечества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После их открытия,  эффективно 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лечатся смертельные доныне   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заболевания -  холера, дизентерия,  воспаление легких и т.д.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  <a:latin typeface="Cambria" pitchFamily="18" charset="0"/>
              </a:rPr>
              <a:t>Наступила Эра антибиотиков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4670" y="2135545"/>
            <a:ext cx="41434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Дата 8"/>
          <p:cNvSpPr>
            <a:spLocks noGrp="1"/>
          </p:cNvSpPr>
          <p:nvPr>
            <p:ph type="dt" sz="half" idx="10"/>
          </p:nvPr>
        </p:nvSpPr>
        <p:spPr>
          <a:xfrm>
            <a:off x="179512" y="6246270"/>
            <a:ext cx="2133600" cy="365125"/>
          </a:xfrm>
        </p:spPr>
        <p:txBody>
          <a:bodyPr/>
          <a:lstStyle/>
          <a:p>
            <a:fld id="{140CC1AA-F0FE-44BE-9EBF-A59300995A11}" type="datetime1">
              <a:rPr lang="ru-RU" smtClean="0"/>
              <a:t>16.04.2025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" name="Google Shape;421;p21">
            <a:extLst>
              <a:ext uri="{FF2B5EF4-FFF2-40B4-BE49-F238E27FC236}">
                <a16:creationId xmlns:a16="http://schemas.microsoft.com/office/drawing/2014/main" id="{08BE3268-E9CA-87F1-24AC-D6069D3BBA9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3" y="246605"/>
            <a:ext cx="2133599" cy="76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3112" y="-8314"/>
            <a:ext cx="7643834" cy="1274786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Batang" pitchFamily="18" charset="-127"/>
              </a:rPr>
              <a:t>Антибиотикорезистентность - привыкание микробов к лекарственным препаратам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/>
              <a:t>     		</a:t>
            </a:r>
            <a:r>
              <a:rPr lang="ru-RU" sz="2400" i="1" dirty="0">
                <a:latin typeface="Cambria" pitchFamily="18" charset="0"/>
              </a:rPr>
              <a:t>На протяжении многих лет человечество применяет антибиотики для борьбы с болезнями. Все это время микроорганизмы менялись и научились вырабатывать устойчивость к антибиотикам.</a:t>
            </a:r>
          </a:p>
          <a:p>
            <a:pPr>
              <a:buNone/>
            </a:pPr>
            <a:r>
              <a:rPr lang="ru-RU" sz="2400" i="1" dirty="0">
                <a:latin typeface="Cambria" pitchFamily="18" charset="0"/>
              </a:rPr>
              <a:t>     		Данный феномен затрагивает все слои населения, без разделения на возрастные, социальные или этнические группы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857628"/>
            <a:ext cx="392909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140CC1AA-F0FE-44BE-9EBF-A59300995A11}" type="datetime1">
              <a:rPr lang="ru-RU" smtClean="0"/>
              <a:t>16.04.2025</a:t>
            </a:fld>
            <a:endParaRPr lang="ru-RU" dirty="0"/>
          </a:p>
        </p:txBody>
      </p:sp>
      <p:pic>
        <p:nvPicPr>
          <p:cNvPr id="1026" name="Picture 2" descr="C:\Users\basibekova_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41" y="3676661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421;p21">
            <a:extLst>
              <a:ext uri="{FF2B5EF4-FFF2-40B4-BE49-F238E27FC236}">
                <a16:creationId xmlns:a16="http://schemas.microsoft.com/office/drawing/2014/main" id="{209C5187-4706-8E13-B42F-0337FDD51C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3" y="199758"/>
            <a:ext cx="2133599" cy="76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5" y="3251917"/>
            <a:ext cx="4357686" cy="317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8121670" cy="1145268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Причины развития устойчивости </a:t>
            </a:r>
            <a:b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микробов к антибиотикам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89605"/>
            <a:ext cx="9001156" cy="4768865"/>
          </a:xfrm>
        </p:spPr>
        <p:txBody>
          <a:bodyPr>
            <a:normAutofit/>
          </a:bodyPr>
          <a:lstStyle/>
          <a:p>
            <a:pPr marL="177800" indent="0">
              <a:buFont typeface="Wingdings" pitchFamily="2" charset="2"/>
              <a:buChar char="Ø"/>
            </a:pPr>
            <a:r>
              <a:rPr lang="ru-RU" i="1" dirty="0">
                <a:latin typeface="Cambria" pitchFamily="18" charset="0"/>
              </a:rPr>
              <a:t>Человеческий фактор; </a:t>
            </a:r>
          </a:p>
          <a:p>
            <a:pPr marL="177800" indent="0">
              <a:buFont typeface="Wingdings" pitchFamily="2" charset="2"/>
              <a:buChar char="Ø"/>
            </a:pPr>
            <a:r>
              <a:rPr lang="ru-RU" i="1" dirty="0">
                <a:latin typeface="Cambria" pitchFamily="18" charset="0"/>
              </a:rPr>
              <a:t>Избыточное назначение антибиотиков;</a:t>
            </a:r>
          </a:p>
          <a:p>
            <a:pPr marL="354013" indent="-176213">
              <a:buFont typeface="Wingdings" pitchFamily="2" charset="2"/>
              <a:buChar char="Ø"/>
            </a:pPr>
            <a:r>
              <a:rPr lang="ru-RU" i="1" dirty="0">
                <a:latin typeface="Cambria" pitchFamily="18" charset="0"/>
              </a:rPr>
              <a:t>Неправильное (нерациональное) использование антибиотиков;</a:t>
            </a:r>
          </a:p>
          <a:p>
            <a:pPr marL="177800" indent="0">
              <a:buFont typeface="Wingdings" pitchFamily="2" charset="2"/>
              <a:buChar char="Ø"/>
            </a:pPr>
            <a:r>
              <a:rPr lang="ru-RU" i="1" dirty="0">
                <a:latin typeface="Cambria" pitchFamily="18" charset="0"/>
              </a:rPr>
              <a:t>Самостоятельное </a:t>
            </a:r>
          </a:p>
          <a:p>
            <a:pPr marL="177800" indent="0">
              <a:buFont typeface="Wingdings" pitchFamily="2" charset="2"/>
              <a:buChar char="Ø"/>
              <a:tabLst>
                <a:tab pos="354013" algn="l"/>
                <a:tab pos="541338" algn="l"/>
                <a:tab pos="719138" algn="l"/>
              </a:tabLst>
            </a:pPr>
            <a:r>
              <a:rPr lang="ru-RU" i="1" dirty="0">
                <a:latin typeface="Cambria" pitchFamily="18" charset="0"/>
              </a:rPr>
              <a:t>Назначение антибиотиков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5595D03C-A6E2-41FF-86E6-F5D31A381B9B}" type="datetime1">
              <a:rPr lang="ru-RU" smtClean="0"/>
              <a:t>16.04.2025</a:t>
            </a:fld>
            <a:endParaRPr lang="ru-RU" dirty="0"/>
          </a:p>
        </p:txBody>
      </p:sp>
      <p:pic>
        <p:nvPicPr>
          <p:cNvPr id="4" name="Google Shape;421;p21">
            <a:extLst>
              <a:ext uri="{FF2B5EF4-FFF2-40B4-BE49-F238E27FC236}">
                <a16:creationId xmlns:a16="http://schemas.microsoft.com/office/drawing/2014/main" id="{414F804B-A9D2-A527-2371-264F97EA05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3" y="246605"/>
            <a:ext cx="2133599" cy="76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268931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>
                <a:latin typeface="Cambria" pitchFamily="18" charset="0"/>
              </a:rPr>
              <a:t>         На </a:t>
            </a:r>
            <a:r>
              <a:rPr lang="ru-RU" i="1" dirty="0">
                <a:latin typeface="Cambria" pitchFamily="18" charset="0"/>
              </a:rPr>
              <a:t>68 сессии </a:t>
            </a:r>
            <a:r>
              <a:rPr lang="ru-RU" b="1" i="1" dirty="0">
                <a:latin typeface="Cambria" pitchFamily="18" charset="0"/>
              </a:rPr>
              <a:t>Всемирной ассамблеи здравоохранения</a:t>
            </a:r>
            <a:r>
              <a:rPr lang="ru-RU" i="1" dirty="0">
                <a:latin typeface="Cambria" pitchFamily="18" charset="0"/>
              </a:rPr>
              <a:t> (2015 год) был принят глобальный план действий по борьбе с устойчивостью к противомикробным препаратам. </a:t>
            </a:r>
            <a:endParaRPr lang="ru-RU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478634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0"/>
            <a:ext cx="1785918" cy="172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F2DB0A57-95F7-47AE-B607-C77326DD7DE6}" type="datetime1">
              <a:rPr lang="ru-RU" smtClean="0"/>
              <a:t>16.04.2025</a:t>
            </a:fld>
            <a:endParaRPr lang="ru-RU" dirty="0"/>
          </a:p>
        </p:txBody>
      </p:sp>
      <p:pic>
        <p:nvPicPr>
          <p:cNvPr id="2" name="Google Shape;421;p21">
            <a:extLst>
              <a:ext uri="{FF2B5EF4-FFF2-40B4-BE49-F238E27FC236}">
                <a16:creationId xmlns:a16="http://schemas.microsoft.com/office/drawing/2014/main" id="{21BE8C38-8D15-DB20-A2BF-3C86C5E8B45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3" y="246605"/>
            <a:ext cx="2133599" cy="76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071942"/>
            <a:ext cx="4286248" cy="250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071569"/>
          </a:xfrm>
        </p:spPr>
        <p:txBody>
          <a:bodyPr>
            <a:normAutofit/>
          </a:bodyPr>
          <a:lstStyle/>
          <a:p>
            <a:r>
              <a:rPr lang="ru-RU" sz="27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Всемирная неделя правильного использования антибиотиков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21497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Ежегодно, в период с 14 по 20 ноября, по инициативе ВОЗ  проводится </a:t>
            </a:r>
            <a:r>
              <a:rPr lang="ru-RU" sz="2400" b="1" i="1" dirty="0">
                <a:solidFill>
                  <a:schemeClr val="tx1"/>
                </a:solidFill>
                <a:latin typeface="Cambria" pitchFamily="18" charset="0"/>
              </a:rPr>
              <a:t>всемирная неделя правильного использования антибиотиков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. </a:t>
            </a:r>
          </a:p>
          <a:p>
            <a:pPr algn="l"/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В рамках Недели (2016 год</a:t>
            </a:r>
            <a:r>
              <a:rPr lang="ru-RU" sz="2400" i="1">
                <a:solidFill>
                  <a:schemeClr val="tx1"/>
                </a:solidFill>
                <a:latin typeface="Cambria" pitchFamily="18" charset="0"/>
              </a:rPr>
              <a:t>) ранее, 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Лекарственный центр проводил </a:t>
            </a:r>
            <a:r>
              <a:rPr lang="ru-RU" sz="2400" b="1" i="1" dirty="0">
                <a:solidFill>
                  <a:schemeClr val="tx1"/>
                </a:solidFill>
                <a:latin typeface="Cambria" pitchFamily="18" charset="0"/>
              </a:rPr>
              <a:t>опрос среди населения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, на тему: «</a:t>
            </a:r>
            <a:r>
              <a:rPr lang="ru-RU" sz="2400" b="1" i="1" dirty="0">
                <a:solidFill>
                  <a:srgbClr val="FF0000"/>
                </a:solidFill>
                <a:latin typeface="Cambria" pitchFamily="18" charset="0"/>
              </a:rPr>
              <a:t>Что вы знаете об устойчивости к антибиотикам?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», по анкете, разработанной Всемирной организацией здравоохранения. </a:t>
            </a:r>
          </a:p>
          <a:p>
            <a:pPr algn="l"/>
            <a:r>
              <a:rPr lang="ru-RU" sz="2400" b="1" i="1" dirty="0">
                <a:solidFill>
                  <a:schemeClr val="tx1"/>
                </a:solidFill>
                <a:latin typeface="Cambria" pitchFamily="18" charset="0"/>
              </a:rPr>
              <a:t>Регион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: </a:t>
            </a:r>
            <a:r>
              <a:rPr lang="ru-RU" sz="2400" i="1" dirty="0">
                <a:solidFill>
                  <a:srgbClr val="FF0000"/>
                </a:solidFill>
                <a:latin typeface="Cambria" pitchFamily="18" charset="0"/>
              </a:rPr>
              <a:t>Астана</a:t>
            </a:r>
          </a:p>
          <a:p>
            <a:pPr algn="l"/>
            <a:r>
              <a:rPr lang="ru-RU" sz="2400" b="1" i="1" dirty="0">
                <a:solidFill>
                  <a:schemeClr val="tx1"/>
                </a:solidFill>
                <a:latin typeface="Cambria" pitchFamily="18" charset="0"/>
              </a:rPr>
              <a:t>Целевая аудитория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: пациенты поликлиник</a:t>
            </a:r>
          </a:p>
          <a:p>
            <a:pPr algn="l"/>
            <a:r>
              <a:rPr lang="ru-RU" sz="2400" b="1" i="1" dirty="0">
                <a:solidFill>
                  <a:schemeClr val="tx1"/>
                </a:solidFill>
                <a:latin typeface="Cambria" pitchFamily="18" charset="0"/>
              </a:rPr>
              <a:t>Количество опрошенных </a:t>
            </a:r>
          </a:p>
          <a:p>
            <a:pPr algn="l"/>
            <a:r>
              <a:rPr lang="ru-RU" sz="2400" b="1" i="1" dirty="0">
                <a:solidFill>
                  <a:schemeClr val="tx1"/>
                </a:solidFill>
                <a:latin typeface="Cambria" pitchFamily="18" charset="0"/>
              </a:rPr>
              <a:t>пациентов: </a:t>
            </a:r>
            <a:r>
              <a:rPr lang="ru-RU" b="1" i="1" dirty="0">
                <a:solidFill>
                  <a:srgbClr val="FF0000"/>
                </a:solidFill>
                <a:latin typeface="Cambria" pitchFamily="18" charset="0"/>
              </a:rPr>
              <a:t>175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 человек</a:t>
            </a:r>
          </a:p>
          <a:p>
            <a:pPr algn="l"/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Из них 47 мужчин и 128 женщин</a:t>
            </a:r>
          </a:p>
          <a:p>
            <a:pPr algn="l"/>
            <a:r>
              <a:rPr lang="ru-RU" sz="2400" b="1" i="1" dirty="0">
                <a:solidFill>
                  <a:schemeClr val="tx1"/>
                </a:solidFill>
                <a:latin typeface="Cambria" pitchFamily="18" charset="0"/>
              </a:rPr>
              <a:t>средний возраст</a:t>
            </a:r>
            <a:r>
              <a:rPr lang="ru-RU" sz="2400" i="1" dirty="0">
                <a:solidFill>
                  <a:schemeClr val="tx1"/>
                </a:solidFill>
                <a:latin typeface="Cambria" pitchFamily="18" charset="0"/>
              </a:rPr>
              <a:t>: </a:t>
            </a:r>
            <a:r>
              <a:rPr lang="ru-RU" sz="2400" i="1" dirty="0">
                <a:solidFill>
                  <a:srgbClr val="FF0000"/>
                </a:solidFill>
                <a:latin typeface="Cambria" pitchFamily="18" charset="0"/>
              </a:rPr>
              <a:t>35,5 лет.</a:t>
            </a:r>
          </a:p>
          <a:p>
            <a:pPr algn="l"/>
            <a:endParaRPr lang="ru-RU" sz="2400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714480" cy="365125"/>
          </a:xfrm>
        </p:spPr>
        <p:txBody>
          <a:bodyPr/>
          <a:lstStyle/>
          <a:p>
            <a:fld id="{5595D03C-A6E2-41FF-86E6-F5D31A381B9B}" type="datetime1">
              <a:rPr lang="ru-RU" smtClean="0"/>
              <a:t>16.04.2025</a:t>
            </a:fld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39B1DA-0376-1877-3EDA-CA1274990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07" y="151702"/>
            <a:ext cx="2133785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23731"/>
            <a:ext cx="8229600" cy="582594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Вопросы анкетирования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>
                <a:latin typeface="Cambria" pitchFamily="18" charset="0"/>
              </a:rPr>
              <a:t>Вопрос №1</a:t>
            </a:r>
          </a:p>
          <a:p>
            <a:pPr>
              <a:buNone/>
            </a:pPr>
            <a:r>
              <a:rPr lang="ru-RU" sz="2400" b="1" i="1" dirty="0">
                <a:latin typeface="Cambria" pitchFamily="18" charset="0"/>
              </a:rPr>
              <a:t>Антибиотики являются сильными лекарственными средствами, которые убивают</a:t>
            </a:r>
          </a:p>
          <a:p>
            <a:pPr lvl="0"/>
            <a:r>
              <a:rPr lang="ru-RU" sz="2400" i="1" dirty="0">
                <a:latin typeface="Cambria" pitchFamily="18" charset="0"/>
              </a:rPr>
              <a:t>Вирусы                                                          </a:t>
            </a:r>
          </a:p>
          <a:p>
            <a:pPr lvl="0"/>
            <a:r>
              <a:rPr lang="ru-RU" sz="2400" i="1" dirty="0">
                <a:latin typeface="Cambria" pitchFamily="18" charset="0"/>
              </a:rPr>
              <a:t>Бактерии</a:t>
            </a:r>
          </a:p>
          <a:p>
            <a:pPr lvl="0"/>
            <a:r>
              <a:rPr lang="ru-RU" sz="2400" i="1" dirty="0">
                <a:latin typeface="Cambria" pitchFamily="18" charset="0"/>
              </a:rPr>
              <a:t>Все микробы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75869210"/>
              </p:ext>
            </p:extLst>
          </p:nvPr>
        </p:nvGraphicFramePr>
        <p:xfrm>
          <a:off x="3786182" y="2357430"/>
          <a:ext cx="5357818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3071834" cy="28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A5A64784-926B-4812-830D-6665A344CCBD}" type="datetime1">
              <a:rPr lang="ru-RU" smtClean="0"/>
              <a:t>16.04.2025</a:t>
            </a:fld>
            <a:endParaRPr lang="ru-RU" dirty="0"/>
          </a:p>
        </p:txBody>
      </p:sp>
      <p:sp>
        <p:nvSpPr>
          <p:cNvPr id="12" name="Дата 8"/>
          <p:cNvSpPr txBox="1">
            <a:spLocks/>
          </p:cNvSpPr>
          <p:nvPr/>
        </p:nvSpPr>
        <p:spPr>
          <a:xfrm>
            <a:off x="152400" y="6645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64784-926B-4812-830D-6665A344CCB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Google Shape;421;p21">
            <a:extLst>
              <a:ext uri="{FF2B5EF4-FFF2-40B4-BE49-F238E27FC236}">
                <a16:creationId xmlns:a16="http://schemas.microsoft.com/office/drawing/2014/main" id="{DD36939A-2F3C-4618-B25A-F3AAF8864C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3" y="246605"/>
            <a:ext cx="2133599" cy="76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285992"/>
            <a:ext cx="165021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500826" cy="6572272"/>
          </a:xfrm>
        </p:spPr>
        <p:txBody>
          <a:bodyPr>
            <a:normAutofit/>
          </a:bodyPr>
          <a:lstStyle/>
          <a:p>
            <a:pPr algn="l"/>
            <a:br>
              <a:rPr lang="ru-RU" sz="2000" i="1" dirty="0">
                <a:latin typeface="Cambria" pitchFamily="18" charset="0"/>
              </a:rPr>
            </a:br>
            <a:br>
              <a:rPr lang="ru-RU" sz="2000" i="1" dirty="0">
                <a:latin typeface="Cambria" pitchFamily="18" charset="0"/>
              </a:rPr>
            </a:br>
            <a:r>
              <a:rPr lang="ru-RU" sz="2000" i="1" dirty="0">
                <a:latin typeface="Cambria" pitchFamily="18" charset="0"/>
              </a:rPr>
              <a:t>1. </a:t>
            </a:r>
            <a:r>
              <a:rPr lang="ru-RU" sz="2000" b="1" i="1" dirty="0">
                <a:latin typeface="Cambria" pitchFamily="18" charset="0"/>
              </a:rPr>
              <a:t>Контакта с человеком</a:t>
            </a:r>
            <a:r>
              <a:rPr lang="ru-RU" sz="2000" i="1" dirty="0">
                <a:latin typeface="Cambria" pitchFamily="18" charset="0"/>
              </a:rPr>
              <a:t>, имеющим устойчивую</a:t>
            </a:r>
            <a:br>
              <a:rPr lang="ru-RU" sz="2000" i="1" dirty="0">
                <a:latin typeface="Cambria" pitchFamily="18" charset="0"/>
              </a:rPr>
            </a:br>
            <a:r>
              <a:rPr lang="ru-RU" sz="2000" i="1" dirty="0">
                <a:latin typeface="Cambria" pitchFamily="18" charset="0"/>
              </a:rPr>
              <a:t> к антибиотикам  инфекцию</a:t>
            </a:r>
            <a:br>
              <a:rPr lang="ru-RU" sz="2000" i="1" dirty="0">
                <a:latin typeface="Cambria" pitchFamily="18" charset="0"/>
              </a:rPr>
            </a:br>
            <a:br>
              <a:rPr lang="ru-RU" sz="2000" i="1" dirty="0">
                <a:latin typeface="Cambria" pitchFamily="18" charset="0"/>
              </a:rPr>
            </a:br>
            <a:r>
              <a:rPr lang="ru-RU" sz="2000" i="1" dirty="0">
                <a:latin typeface="Cambria" pitchFamily="18" charset="0"/>
              </a:rPr>
              <a:t>2. </a:t>
            </a:r>
            <a:r>
              <a:rPr lang="ru-RU" sz="2000" b="1" i="1" dirty="0">
                <a:latin typeface="Cambria" pitchFamily="18" charset="0"/>
              </a:rPr>
              <a:t>Контакта с чем-то</a:t>
            </a:r>
            <a:r>
              <a:rPr lang="ru-RU" sz="2000" i="1" dirty="0">
                <a:latin typeface="Cambria" pitchFamily="18" charset="0"/>
              </a:rPr>
              <a:t>, что касалось человека, имеющего устойчивую к антибиотикам инфекцию (например, с руками медработника или инструментами в медицинском учреждении </a:t>
            </a:r>
            <a:br>
              <a:rPr lang="ru-RU" sz="2000" i="1" dirty="0">
                <a:latin typeface="Cambria" pitchFamily="18" charset="0"/>
              </a:rPr>
            </a:br>
            <a:r>
              <a:rPr lang="ru-RU" sz="2000" i="1" dirty="0">
                <a:latin typeface="Cambria" pitchFamily="18" charset="0"/>
              </a:rPr>
              <a:t>с плохими санитарно-гигиеническими условиями)</a:t>
            </a:r>
            <a:br>
              <a:rPr lang="ru-RU" sz="2000" i="1" dirty="0">
                <a:latin typeface="Cambria" pitchFamily="18" charset="0"/>
              </a:rPr>
            </a:br>
            <a:br>
              <a:rPr lang="ru-RU" sz="2000" i="1" dirty="0">
                <a:latin typeface="Cambria" pitchFamily="18" charset="0"/>
              </a:rPr>
            </a:br>
            <a:r>
              <a:rPr lang="ru-RU" sz="2000" i="1" dirty="0">
                <a:latin typeface="Cambria" pitchFamily="18" charset="0"/>
              </a:rPr>
              <a:t>3. </a:t>
            </a:r>
            <a:r>
              <a:rPr lang="ru-RU" sz="2000" b="1" i="1" dirty="0">
                <a:latin typeface="Cambria" pitchFamily="18" charset="0"/>
              </a:rPr>
              <a:t>Контакта с живым животным, пищевыми продуктами или водой</a:t>
            </a:r>
            <a:r>
              <a:rPr lang="ru-RU" sz="2000" i="1" dirty="0">
                <a:latin typeface="Cambria" pitchFamily="18" charset="0"/>
              </a:rPr>
              <a:t>, которые переносят бактерии, устойчивые к антибиотикам</a:t>
            </a:r>
            <a:br>
              <a:rPr lang="ru-RU" sz="2000" i="1" dirty="0">
                <a:latin typeface="Cambria" pitchFamily="18" charset="0"/>
              </a:rPr>
            </a:br>
            <a:br>
              <a:rPr lang="ru-RU" sz="2000" i="1" dirty="0">
                <a:latin typeface="Cambria" pitchFamily="18" charset="0"/>
              </a:rPr>
            </a:br>
            <a:r>
              <a:rPr lang="ru-RU" sz="2800" i="1" dirty="0">
                <a:solidFill>
                  <a:srgbClr val="FF0000"/>
                </a:solidFill>
                <a:latin typeface="Cambria" pitchFamily="18" charset="0"/>
              </a:rPr>
              <a:t>4. </a:t>
            </a:r>
            <a:r>
              <a:rPr lang="ru-RU" sz="2800" b="1" i="1" u="sng" dirty="0">
                <a:solidFill>
                  <a:srgbClr val="FF0000"/>
                </a:solidFill>
                <a:latin typeface="Cambria" pitchFamily="18" charset="0"/>
              </a:rPr>
              <a:t>Во всех этих случаях</a:t>
            </a:r>
            <a:r>
              <a:rPr lang="ru-RU" sz="2800" i="1" dirty="0">
                <a:solidFill>
                  <a:srgbClr val="FF0000"/>
                </a:solidFill>
                <a:latin typeface="Cambria" pitchFamily="18" charset="0"/>
              </a:rPr>
              <a:t>.</a:t>
            </a:r>
            <a:br>
              <a:rPr lang="ru-RU" sz="2000" i="1" dirty="0">
                <a:solidFill>
                  <a:srgbClr val="C00000"/>
                </a:solidFill>
                <a:latin typeface="Cambria" pitchFamily="18" charset="0"/>
              </a:rPr>
            </a:br>
            <a:endParaRPr lang="ru-RU" sz="2000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1071546"/>
            <a:ext cx="3214678" cy="5286412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>
                <a:solidFill>
                  <a:srgbClr val="FF0000"/>
                </a:solidFill>
              </a:rPr>
              <a:t>11,4%</a:t>
            </a:r>
          </a:p>
          <a:p>
            <a:pPr algn="l"/>
            <a:endParaRPr lang="ru-RU" sz="2000" dirty="0"/>
          </a:p>
          <a:p>
            <a:pPr algn="l"/>
            <a:endParaRPr lang="ru-RU" sz="2000" b="1" i="1" dirty="0">
              <a:solidFill>
                <a:srgbClr val="FF0000"/>
              </a:solidFill>
            </a:endParaRPr>
          </a:p>
          <a:p>
            <a:pPr algn="l"/>
            <a:r>
              <a:rPr lang="ru-RU" sz="3600" b="1" i="1" dirty="0">
                <a:solidFill>
                  <a:srgbClr val="FF0066"/>
                </a:solidFill>
              </a:rPr>
              <a:t>16,6%</a:t>
            </a:r>
          </a:p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r>
              <a:rPr lang="ru-RU" sz="3600" b="1" i="1" dirty="0">
                <a:solidFill>
                  <a:srgbClr val="FF0000"/>
                </a:solidFill>
              </a:rPr>
              <a:t>5,7%</a:t>
            </a:r>
          </a:p>
          <a:p>
            <a:pPr algn="l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3600" b="1" i="1" u="sng" dirty="0">
                <a:solidFill>
                  <a:srgbClr val="FF0000"/>
                </a:solidFill>
              </a:rPr>
              <a:t>66,3%</a:t>
            </a:r>
          </a:p>
          <a:p>
            <a:pPr algn="l"/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8416" y="1000108"/>
            <a:ext cx="1955584" cy="142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3643314"/>
            <a:ext cx="1690689" cy="170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313112" y="0"/>
            <a:ext cx="7643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Cambria" pitchFamily="18" charset="0"/>
              </a:rPr>
              <a:t>Вопрос №2</a:t>
            </a:r>
            <a:br>
              <a:rPr lang="ru-RU" sz="2000" b="1" i="1" dirty="0">
                <a:latin typeface="Cambria" pitchFamily="18" charset="0"/>
              </a:rPr>
            </a:br>
            <a:r>
              <a:rPr lang="ru-RU" sz="2000" b="1" i="1" dirty="0">
                <a:latin typeface="Cambria" pitchFamily="18" charset="0"/>
              </a:rPr>
              <a:t>Устойчивые к антибиотикам бактерии могут распространяться среди людей в результате:</a:t>
            </a:r>
            <a:endParaRPr lang="ru-RU" sz="2000" dirty="0"/>
          </a:p>
        </p:txBody>
      </p:sp>
      <p:sp>
        <p:nvSpPr>
          <p:cNvPr id="12" name="Дата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A5A64784-926B-4812-830D-6665A344CCBD}" type="datetime1">
              <a:rPr lang="ru-RU" smtClean="0"/>
              <a:t>16.04.2025</a:t>
            </a:fld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" name="Google Shape;421;p21">
            <a:extLst>
              <a:ext uri="{FF2B5EF4-FFF2-40B4-BE49-F238E27FC236}">
                <a16:creationId xmlns:a16="http://schemas.microsoft.com/office/drawing/2014/main" id="{BE57F2C8-A82C-D2D4-2B94-E1D9CE93440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757" y="208653"/>
            <a:ext cx="2133599" cy="76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928934"/>
            <a:ext cx="3714744" cy="321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2143140"/>
          </a:xfrm>
        </p:spPr>
        <p:txBody>
          <a:bodyPr>
            <a:noAutofit/>
          </a:bodyPr>
          <a:lstStyle/>
          <a:p>
            <a:pPr indent="2152650" algn="l">
              <a:tabLst>
                <a:tab pos="2152650" algn="l"/>
              </a:tabLst>
            </a:pPr>
            <a:br>
              <a:rPr lang="ru-RU" sz="2000" b="1" i="1" dirty="0">
                <a:latin typeface="Cambria" pitchFamily="18" charset="0"/>
              </a:rPr>
            </a:br>
            <a:br>
              <a:rPr lang="ru-RU" sz="2000" i="1" dirty="0">
                <a:latin typeface="Cambria" pitchFamily="18" charset="0"/>
              </a:rPr>
            </a:br>
            <a:br>
              <a:rPr lang="ru-RU" sz="2000" i="1" dirty="0">
                <a:latin typeface="Cambria" pitchFamily="18" charset="0"/>
              </a:rPr>
            </a:br>
            <a:r>
              <a:rPr lang="ru-RU" sz="2000" b="1" i="1" dirty="0">
                <a:latin typeface="Cambria" pitchFamily="18" charset="0"/>
              </a:rPr>
              <a:t>Вам следует прекратить</a:t>
            </a:r>
            <a:br>
              <a:rPr lang="ru-RU" sz="2000" b="1" i="1" dirty="0">
                <a:latin typeface="Cambria" pitchFamily="18" charset="0"/>
              </a:rPr>
            </a:br>
            <a:r>
              <a:rPr lang="ru-RU" sz="2000" b="1" i="1" dirty="0">
                <a:latin typeface="Cambria" pitchFamily="18" charset="0"/>
              </a:rPr>
              <a:t>прием антибиотиков, как только вам</a:t>
            </a:r>
            <a:br>
              <a:rPr lang="ru-RU" sz="2000" i="1" dirty="0">
                <a:latin typeface="Cambria" pitchFamily="18" charset="0"/>
              </a:rPr>
            </a:br>
            <a:r>
              <a:rPr lang="ru-RU" sz="2000" b="1" i="1" dirty="0">
                <a:latin typeface="Cambria" pitchFamily="18" charset="0"/>
              </a:rPr>
              <a:t>станет лучше:</a:t>
            </a:r>
            <a:br>
              <a:rPr lang="ru-RU" sz="2000" b="1" i="1" dirty="0">
                <a:latin typeface="Cambria" pitchFamily="18" charset="0"/>
              </a:rPr>
            </a:br>
            <a:r>
              <a:rPr lang="ru-RU" sz="2000" b="1" i="1" dirty="0">
                <a:latin typeface="Cambria" pitchFamily="18" charset="0"/>
              </a:rPr>
              <a:t>Верно</a:t>
            </a:r>
            <a:br>
              <a:rPr lang="ru-RU" sz="2000" b="1" i="1" dirty="0">
                <a:latin typeface="Cambria" pitchFamily="18" charset="0"/>
              </a:rPr>
            </a:b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Неверно</a:t>
            </a:r>
            <a:br>
              <a:rPr lang="ru-RU" sz="2000" i="1" dirty="0"/>
            </a:br>
            <a:br>
              <a:rPr lang="ru-RU" sz="2000" i="1" dirty="0">
                <a:latin typeface="Century Gothic" pitchFamily="34" charset="0"/>
              </a:rPr>
            </a:br>
            <a:br>
              <a:rPr lang="ru-RU" sz="2000" i="1" dirty="0">
                <a:latin typeface="Century Gothic" pitchFamily="34" charset="0"/>
              </a:rPr>
            </a:br>
            <a:endParaRPr lang="ru-RU" sz="2000" i="1" dirty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2214554"/>
            <a:ext cx="5429256" cy="4286280"/>
          </a:xfrm>
        </p:spPr>
        <p:txBody>
          <a:bodyPr>
            <a:normAutofit fontScale="40000" lnSpcReduction="20000"/>
          </a:bodyPr>
          <a:lstStyle/>
          <a:p>
            <a:endParaRPr lang="ru-RU" sz="2400" dirty="0"/>
          </a:p>
          <a:p>
            <a:pPr indent="11113">
              <a:buNone/>
            </a:pPr>
            <a:r>
              <a:rPr lang="ru-RU" sz="2200" b="1" i="1" dirty="0"/>
              <a:t>       </a:t>
            </a:r>
            <a:r>
              <a:rPr lang="ru-RU" sz="6000" b="1" i="1" dirty="0">
                <a:latin typeface="Cambria" pitchFamily="18" charset="0"/>
              </a:rPr>
              <a:t>Вопрос №4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ru-RU" sz="6000" b="1" i="1" dirty="0">
                <a:latin typeface="Cambria" pitchFamily="18" charset="0"/>
              </a:rPr>
              <a:t>      Что может случиться, если я заражусь устойчивой к антибиотикам инфекцией?</a:t>
            </a:r>
          </a:p>
          <a:p>
            <a:pPr lvl="0"/>
            <a:r>
              <a:rPr lang="ru-RU" sz="5000" i="1" dirty="0">
                <a:latin typeface="Cambria" pitchFamily="18" charset="0"/>
              </a:rPr>
              <a:t>Я могу болеть дольше</a:t>
            </a:r>
            <a:r>
              <a:rPr lang="ru-RU" sz="5000" b="1" i="1" dirty="0">
                <a:latin typeface="Cambria" pitchFamily="18" charset="0"/>
              </a:rPr>
              <a:t>                          </a:t>
            </a:r>
            <a:r>
              <a:rPr lang="ru-RU" sz="6000" b="1" dirty="0">
                <a:solidFill>
                  <a:srgbClr val="FF0066"/>
                </a:solidFill>
                <a:latin typeface="Cambria" pitchFamily="18" charset="0"/>
              </a:rPr>
              <a:t>12,6%</a:t>
            </a:r>
          </a:p>
          <a:p>
            <a:pPr lvl="0"/>
            <a:r>
              <a:rPr lang="ru-RU" sz="5000" i="1" dirty="0">
                <a:latin typeface="Cambria" pitchFamily="18" charset="0"/>
              </a:rPr>
              <a:t>Мне необходимо будет </a:t>
            </a:r>
          </a:p>
          <a:p>
            <a:pPr lvl="0">
              <a:buNone/>
            </a:pPr>
            <a:r>
              <a:rPr lang="ru-RU" sz="5000" i="1" dirty="0">
                <a:latin typeface="Cambria" pitchFamily="18" charset="0"/>
              </a:rPr>
              <a:t>чаще посещать врача или </a:t>
            </a:r>
          </a:p>
          <a:p>
            <a:pPr lvl="0">
              <a:buNone/>
            </a:pPr>
            <a:r>
              <a:rPr lang="ru-RU" sz="5000" i="1" dirty="0">
                <a:latin typeface="Cambria" pitchFamily="18" charset="0"/>
              </a:rPr>
              <a:t>даже лечиться в больнице                       </a:t>
            </a:r>
            <a:r>
              <a:rPr lang="ru-RU" sz="6000" b="1" dirty="0">
                <a:solidFill>
                  <a:srgbClr val="FF0066"/>
                </a:solidFill>
                <a:latin typeface="Cambria" pitchFamily="18" charset="0"/>
              </a:rPr>
              <a:t>23,4%</a:t>
            </a:r>
            <a:r>
              <a:rPr lang="ru-RU" sz="5000" i="1" dirty="0">
                <a:solidFill>
                  <a:srgbClr val="FF0066"/>
                </a:solidFill>
                <a:latin typeface="Cambria" pitchFamily="18" charset="0"/>
              </a:rPr>
              <a:t>                                       </a:t>
            </a:r>
          </a:p>
          <a:p>
            <a:pPr lvl="0"/>
            <a:r>
              <a:rPr lang="ru-RU" sz="5000" i="1" dirty="0">
                <a:latin typeface="Cambria" pitchFamily="18" charset="0"/>
              </a:rPr>
              <a:t>Мне могут потребоваться </a:t>
            </a:r>
          </a:p>
          <a:p>
            <a:pPr lvl="0">
              <a:buNone/>
            </a:pPr>
            <a:r>
              <a:rPr lang="ru-RU" sz="5000" i="1" dirty="0">
                <a:latin typeface="Cambria" pitchFamily="18" charset="0"/>
              </a:rPr>
              <a:t>более дорогие лекарства, которые </a:t>
            </a:r>
          </a:p>
          <a:p>
            <a:pPr lvl="0">
              <a:buNone/>
            </a:pPr>
            <a:r>
              <a:rPr lang="ru-RU" sz="5000" i="1" dirty="0">
                <a:latin typeface="Cambria" pitchFamily="18" charset="0"/>
              </a:rPr>
              <a:t>могут вызывать побочные эффекты </a:t>
            </a:r>
            <a:r>
              <a:rPr lang="ru-RU" sz="6000" b="1" i="1" dirty="0">
                <a:solidFill>
                  <a:srgbClr val="FF0066"/>
                </a:solidFill>
                <a:latin typeface="Cambria" pitchFamily="18" charset="0"/>
              </a:rPr>
              <a:t>13,7%</a:t>
            </a:r>
            <a:r>
              <a:rPr lang="ru-RU" sz="5000" b="1" i="1" dirty="0">
                <a:solidFill>
                  <a:srgbClr val="FF0066"/>
                </a:solidFill>
                <a:latin typeface="Cambria" pitchFamily="18" charset="0"/>
              </a:rPr>
              <a:t> </a:t>
            </a:r>
            <a:r>
              <a:rPr lang="ru-RU" sz="5000" i="1" dirty="0">
                <a:solidFill>
                  <a:srgbClr val="FF0066"/>
                </a:solidFill>
                <a:latin typeface="Cambria" pitchFamily="18" charset="0"/>
              </a:rPr>
              <a:t>                                                                               </a:t>
            </a:r>
          </a:p>
          <a:p>
            <a:r>
              <a:rPr lang="ru-RU" sz="5000" i="1" dirty="0">
                <a:solidFill>
                  <a:srgbClr val="FF0066"/>
                </a:solidFill>
                <a:latin typeface="Cambria" pitchFamily="18" charset="0"/>
              </a:rPr>
              <a:t>Все из вышеизложенного                     </a:t>
            </a:r>
            <a:r>
              <a:rPr lang="ru-RU" sz="6000" b="1" i="1" dirty="0">
                <a:solidFill>
                  <a:srgbClr val="FF0066"/>
                </a:solidFill>
                <a:latin typeface="Cambria" pitchFamily="18" charset="0"/>
              </a:rPr>
              <a:t>50,3%</a:t>
            </a:r>
            <a:r>
              <a:rPr lang="ru-RU" sz="5000" b="1" i="1" dirty="0">
                <a:solidFill>
                  <a:srgbClr val="FF0066"/>
                </a:solidFill>
                <a:latin typeface="Cambria" pitchFamily="18" charset="0"/>
              </a:rPr>
              <a:t>                </a:t>
            </a:r>
            <a:r>
              <a:rPr lang="ru-RU" sz="5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             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286380" y="-214338"/>
          <a:ext cx="457200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CCD946B-E5BF-45C9-ACB8-B8B890DDFB8C}" type="datetime1">
              <a:rPr lang="ru-RU" smtClean="0"/>
              <a:t>16.04.2025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55776" y="0"/>
            <a:ext cx="6588224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359092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2650" algn="l"/>
              </a:tabLst>
              <a:defRPr/>
            </a:pP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Вопрос №3</a:t>
            </a:r>
          </a:p>
          <a:p>
            <a:pPr marR="0" lvl="0" indent="359092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2650" algn="l"/>
              </a:tabLst>
              <a:defRPr/>
            </a:pP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pPr marL="0" marR="0" lvl="0" indent="21526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2650" algn="l"/>
              </a:tabLst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3AA1EB-DD4E-60A5-643C-1BF4C0809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05" y="69585"/>
            <a:ext cx="2133785" cy="7681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895</Words>
  <Application>Microsoft Office PowerPoint</Application>
  <PresentationFormat>Экран (4:3)</PresentationFormat>
  <Paragraphs>148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Century Gothic</vt:lpstr>
      <vt:lpstr>Wingdings</vt:lpstr>
      <vt:lpstr>Тема Office</vt:lpstr>
      <vt:lpstr>Презентация PowerPoint</vt:lpstr>
      <vt:lpstr>    «Если мы не будем решать эту проблему,  то через 20 лет мы вернемся в  19 век,  когда после самых обычных операций  пациенты будут умирать от обычных инфекций»                                             Главный медицинский офицер Великобритании, профессор Салли Дэвис    </vt:lpstr>
      <vt:lpstr>Антибиотикорезистентность - привыкание микробов к лекарственным препаратам</vt:lpstr>
      <vt:lpstr>Причины развития устойчивости  микробов к антибиотикам</vt:lpstr>
      <vt:lpstr>Презентация PowerPoint</vt:lpstr>
      <vt:lpstr>Всемирная неделя правильного использования антибиотиков</vt:lpstr>
      <vt:lpstr>Вопросы анкетирования</vt:lpstr>
      <vt:lpstr>  1. Контакта с человеком, имеющим устойчивую  к антибиотикам  инфекцию  2. Контакта с чем-то, что касалось человека, имеющего устойчивую к антибиотикам инфекцию (например, с руками медработника или инструментами в медицинском учреждении  с плохими санитарно-гигиеническими условиями)  3. Контакта с живым животным, пищевыми продуктами или водой, которые переносят бактерии, устойчивые к антибиотикам  4. Во всех этих случаях. </vt:lpstr>
      <vt:lpstr>   Вам следует прекратить прием антибиотиков, как только вам станет лучше: Верно Неверно   </vt:lpstr>
      <vt:lpstr>                                                     Вопрос №5  Устойчивость к антибиотикам уже  вышла из-под контроля и только усиливается.  Я не могу ничего с этим поделать Верно Неверно   </vt:lpstr>
      <vt:lpstr>Что выяснилось ?</vt:lpstr>
      <vt:lpstr>             Что может сделать каждый из нас?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Республиканский центр развития здравоохранения министерства здравоохранения Республики Казахстан</dc:title>
  <dc:creator>Айсина Жанат Турсункановна</dc:creator>
  <cp:lastModifiedBy>Сауле С. Жалдыбаева</cp:lastModifiedBy>
  <cp:revision>81</cp:revision>
  <dcterms:created xsi:type="dcterms:W3CDTF">2017-03-09T04:22:05Z</dcterms:created>
  <dcterms:modified xsi:type="dcterms:W3CDTF">2025-04-16T06:08:52Z</dcterms:modified>
</cp:coreProperties>
</file>